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6" r:id="rId4"/>
    <p:sldId id="257" r:id="rId5"/>
    <p:sldId id="260" r:id="rId6"/>
    <p:sldId id="258" r:id="rId7"/>
    <p:sldId id="261" r:id="rId8"/>
    <p:sldId id="265" r:id="rId9"/>
    <p:sldId id="262" r:id="rId10"/>
    <p:sldId id="263" r:id="rId11"/>
    <p:sldId id="269" r:id="rId12"/>
    <p:sldId id="268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30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ois Klotz" userId="0e7873f3-c968-46a8-ac9c-5d38456ab073" providerId="ADAL" clId="{56FC9C91-0E47-41E4-A97E-1F4AAEDBB56F}"/>
    <pc:docChg chg="undo custSel addSld modSld sldOrd">
      <pc:chgData name="Alois Klotz" userId="0e7873f3-c968-46a8-ac9c-5d38456ab073" providerId="ADAL" clId="{56FC9C91-0E47-41E4-A97E-1F4AAEDBB56F}" dt="2024-10-13T19:33:30.968" v="252" actId="1076"/>
      <pc:docMkLst>
        <pc:docMk/>
      </pc:docMkLst>
      <pc:sldChg chg="addSp delSp modSp new mod ord">
        <pc:chgData name="Alois Klotz" userId="0e7873f3-c968-46a8-ac9c-5d38456ab073" providerId="ADAL" clId="{56FC9C91-0E47-41E4-A97E-1F4AAEDBB56F}" dt="2024-10-13T19:33:30.968" v="252" actId="1076"/>
        <pc:sldMkLst>
          <pc:docMk/>
          <pc:sldMk cId="3207356827" sldId="268"/>
        </pc:sldMkLst>
        <pc:spChg chg="mod">
          <ac:chgData name="Alois Klotz" userId="0e7873f3-c968-46a8-ac9c-5d38456ab073" providerId="ADAL" clId="{56FC9C91-0E47-41E4-A97E-1F4AAEDBB56F}" dt="2024-10-13T19:30:24.759" v="206" actId="20577"/>
          <ac:spMkLst>
            <pc:docMk/>
            <pc:sldMk cId="3207356827" sldId="268"/>
            <ac:spMk id="2" creationId="{BD08D62B-4D5F-40F7-9D7A-3555CD5F319E}"/>
          </ac:spMkLst>
        </pc:spChg>
        <pc:spChg chg="add del mod">
          <ac:chgData name="Alois Klotz" userId="0e7873f3-c968-46a8-ac9c-5d38456ab073" providerId="ADAL" clId="{56FC9C91-0E47-41E4-A97E-1F4AAEDBB56F}" dt="2024-10-13T19:29:45.761" v="182" actId="478"/>
          <ac:spMkLst>
            <pc:docMk/>
            <pc:sldMk cId="3207356827" sldId="268"/>
            <ac:spMk id="4" creationId="{3B310E3E-1BDB-4C9F-97FD-A783C92AF68D}"/>
          </ac:spMkLst>
        </pc:spChg>
        <pc:spChg chg="add del mod">
          <ac:chgData name="Alois Klotz" userId="0e7873f3-c968-46a8-ac9c-5d38456ab073" providerId="ADAL" clId="{56FC9C91-0E47-41E4-A97E-1F4AAEDBB56F}" dt="2024-10-13T19:32:11.779" v="209" actId="1076"/>
          <ac:spMkLst>
            <pc:docMk/>
            <pc:sldMk cId="3207356827" sldId="268"/>
            <ac:spMk id="6" creationId="{E3F2413F-BFED-4CA2-B443-C3CA8DBA2CDB}"/>
          </ac:spMkLst>
        </pc:spChg>
        <pc:spChg chg="add del mod">
          <ac:chgData name="Alois Klotz" userId="0e7873f3-c968-46a8-ac9c-5d38456ab073" providerId="ADAL" clId="{56FC9C91-0E47-41E4-A97E-1F4AAEDBB56F}" dt="2024-10-13T19:29:23.945" v="176"/>
          <ac:spMkLst>
            <pc:docMk/>
            <pc:sldMk cId="3207356827" sldId="268"/>
            <ac:spMk id="7" creationId="{26612F53-C59F-4258-B715-44B8182D05E2}"/>
          </ac:spMkLst>
        </pc:spChg>
        <pc:spChg chg="add mod">
          <ac:chgData name="Alois Klotz" userId="0e7873f3-c968-46a8-ac9c-5d38456ab073" providerId="ADAL" clId="{56FC9C91-0E47-41E4-A97E-1F4AAEDBB56F}" dt="2024-10-13T19:33:30.968" v="252" actId="1076"/>
          <ac:spMkLst>
            <pc:docMk/>
            <pc:sldMk cId="3207356827" sldId="268"/>
            <ac:spMk id="9" creationId="{60A8A5D8-3B4B-43B6-9107-0E72AD0A8BD4}"/>
          </ac:spMkLst>
        </pc:spChg>
      </pc:sldChg>
    </pc:docChg>
  </pc:docChgLst>
  <pc:docChgLst>
    <pc:chgData name="Alois Klotz" userId="0e7873f3-c968-46a8-ac9c-5d38456ab073" providerId="ADAL" clId="{1811D03D-D98B-4D53-A246-79173BF59FF9}"/>
    <pc:docChg chg="addSld delSld modSld">
      <pc:chgData name="Alois Klotz" userId="0e7873f3-c968-46a8-ac9c-5d38456ab073" providerId="ADAL" clId="{1811D03D-D98B-4D53-A246-79173BF59FF9}" dt="2024-10-14T19:58:54.056" v="96" actId="1037"/>
      <pc:docMkLst>
        <pc:docMk/>
      </pc:docMkLst>
      <pc:sldChg chg="modSp mod">
        <pc:chgData name="Alois Klotz" userId="0e7873f3-c968-46a8-ac9c-5d38456ab073" providerId="ADAL" clId="{1811D03D-D98B-4D53-A246-79173BF59FF9}" dt="2024-10-14T08:59:37.031" v="6" actId="20577"/>
        <pc:sldMkLst>
          <pc:docMk/>
          <pc:sldMk cId="95009492" sldId="261"/>
        </pc:sldMkLst>
        <pc:spChg chg="mod">
          <ac:chgData name="Alois Klotz" userId="0e7873f3-c968-46a8-ac9c-5d38456ab073" providerId="ADAL" clId="{1811D03D-D98B-4D53-A246-79173BF59FF9}" dt="2024-10-14T08:59:37.031" v="6" actId="20577"/>
          <ac:spMkLst>
            <pc:docMk/>
            <pc:sldMk cId="95009492" sldId="261"/>
            <ac:spMk id="4" creationId="{59DAF502-7A6A-43FD-B5AC-6D96D19733C2}"/>
          </ac:spMkLst>
        </pc:spChg>
      </pc:sldChg>
      <pc:sldChg chg="modSp mod">
        <pc:chgData name="Alois Klotz" userId="0e7873f3-c968-46a8-ac9c-5d38456ab073" providerId="ADAL" clId="{1811D03D-D98B-4D53-A246-79173BF59FF9}" dt="2024-10-14T15:19:05.714" v="92" actId="1076"/>
        <pc:sldMkLst>
          <pc:docMk/>
          <pc:sldMk cId="985241226" sldId="262"/>
        </pc:sldMkLst>
        <pc:spChg chg="mod">
          <ac:chgData name="Alois Klotz" userId="0e7873f3-c968-46a8-ac9c-5d38456ab073" providerId="ADAL" clId="{1811D03D-D98B-4D53-A246-79173BF59FF9}" dt="2024-10-14T15:18:32.601" v="91" actId="1076"/>
          <ac:spMkLst>
            <pc:docMk/>
            <pc:sldMk cId="985241226" sldId="262"/>
            <ac:spMk id="9" creationId="{1E33F04A-9457-4B32-9CA3-EB170A952839}"/>
          </ac:spMkLst>
        </pc:spChg>
        <pc:picChg chg="mod">
          <ac:chgData name="Alois Klotz" userId="0e7873f3-c968-46a8-ac9c-5d38456ab073" providerId="ADAL" clId="{1811D03D-D98B-4D53-A246-79173BF59FF9}" dt="2024-10-14T15:19:05.714" v="92" actId="1076"/>
          <ac:picMkLst>
            <pc:docMk/>
            <pc:sldMk cId="985241226" sldId="262"/>
            <ac:picMk id="3" creationId="{2146FCB4-519F-4168-B290-213E808C0A19}"/>
          </ac:picMkLst>
        </pc:picChg>
      </pc:sldChg>
      <pc:sldChg chg="modSp mod">
        <pc:chgData name="Alois Klotz" userId="0e7873f3-c968-46a8-ac9c-5d38456ab073" providerId="ADAL" clId="{1811D03D-D98B-4D53-A246-79173BF59FF9}" dt="2024-10-14T15:18:07.022" v="90" actId="20577"/>
        <pc:sldMkLst>
          <pc:docMk/>
          <pc:sldMk cId="1520710643" sldId="264"/>
        </pc:sldMkLst>
        <pc:spChg chg="mod">
          <ac:chgData name="Alois Klotz" userId="0e7873f3-c968-46a8-ac9c-5d38456ab073" providerId="ADAL" clId="{1811D03D-D98B-4D53-A246-79173BF59FF9}" dt="2024-10-14T15:17:14.697" v="25" actId="20577"/>
          <ac:spMkLst>
            <pc:docMk/>
            <pc:sldMk cId="1520710643" sldId="264"/>
            <ac:spMk id="4" creationId="{67346026-9F88-42F3-820B-5FEC36C28DCE}"/>
          </ac:spMkLst>
        </pc:spChg>
        <pc:spChg chg="mod">
          <ac:chgData name="Alois Klotz" userId="0e7873f3-c968-46a8-ac9c-5d38456ab073" providerId="ADAL" clId="{1811D03D-D98B-4D53-A246-79173BF59FF9}" dt="2024-10-14T15:18:07.022" v="90" actId="20577"/>
          <ac:spMkLst>
            <pc:docMk/>
            <pc:sldMk cId="1520710643" sldId="264"/>
            <ac:spMk id="5" creationId="{2B95E596-AC3B-4A34-B54B-A8D65EF9D132}"/>
          </ac:spMkLst>
        </pc:spChg>
      </pc:sldChg>
      <pc:sldChg chg="modSp mod">
        <pc:chgData name="Alois Klotz" userId="0e7873f3-c968-46a8-ac9c-5d38456ab073" providerId="ADAL" clId="{1811D03D-D98B-4D53-A246-79173BF59FF9}" dt="2024-10-14T19:58:54.056" v="96" actId="1037"/>
        <pc:sldMkLst>
          <pc:docMk/>
          <pc:sldMk cId="825942518" sldId="265"/>
        </pc:sldMkLst>
        <pc:spChg chg="mod">
          <ac:chgData name="Alois Klotz" userId="0e7873f3-c968-46a8-ac9c-5d38456ab073" providerId="ADAL" clId="{1811D03D-D98B-4D53-A246-79173BF59FF9}" dt="2024-10-14T15:16:20.566" v="14" actId="20577"/>
          <ac:spMkLst>
            <pc:docMk/>
            <pc:sldMk cId="825942518" sldId="265"/>
            <ac:spMk id="9" creationId="{09D4AA93-E5DC-B2C9-A376-A82144B04F0D}"/>
          </ac:spMkLst>
        </pc:spChg>
        <pc:spChg chg="mod">
          <ac:chgData name="Alois Klotz" userId="0e7873f3-c968-46a8-ac9c-5d38456ab073" providerId="ADAL" clId="{1811D03D-D98B-4D53-A246-79173BF59FF9}" dt="2024-10-14T19:58:51.656" v="95" actId="14100"/>
          <ac:spMkLst>
            <pc:docMk/>
            <pc:sldMk cId="825942518" sldId="265"/>
            <ac:spMk id="10" creationId="{32179759-7630-AB0C-EF0B-9B82B440C145}"/>
          </ac:spMkLst>
        </pc:spChg>
        <pc:picChg chg="mod">
          <ac:chgData name="Alois Klotz" userId="0e7873f3-c968-46a8-ac9c-5d38456ab073" providerId="ADAL" clId="{1811D03D-D98B-4D53-A246-79173BF59FF9}" dt="2024-10-14T19:58:54.056" v="96" actId="1037"/>
          <ac:picMkLst>
            <pc:docMk/>
            <pc:sldMk cId="825942518" sldId="265"/>
            <ac:picMk id="3" creationId="{821A7B13-149C-DF45-93CC-CB8BCE684B1C}"/>
          </ac:picMkLst>
        </pc:picChg>
      </pc:sldChg>
      <pc:sldChg chg="del">
        <pc:chgData name="Alois Klotz" userId="0e7873f3-c968-46a8-ac9c-5d38456ab073" providerId="ADAL" clId="{1811D03D-D98B-4D53-A246-79173BF59FF9}" dt="2024-10-14T19:57:37.330" v="94" actId="47"/>
        <pc:sldMkLst>
          <pc:docMk/>
          <pc:sldMk cId="321177540" sldId="267"/>
        </pc:sldMkLst>
      </pc:sldChg>
      <pc:sldChg chg="add">
        <pc:chgData name="Alois Klotz" userId="0e7873f3-c968-46a8-ac9c-5d38456ab073" providerId="ADAL" clId="{1811D03D-D98B-4D53-A246-79173BF59FF9}" dt="2024-10-14T19:57:34.911" v="93"/>
        <pc:sldMkLst>
          <pc:docMk/>
          <pc:sldMk cId="3454139643" sldId="26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FE9406-961A-41D2-8B95-5AA48A2FE1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85BA919-5EA0-40FA-A625-CBBAD30C0D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C093E2-F1F0-447B-B329-94D95869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14.10.2024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F29212-025B-4D37-8B01-84CA1917E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882025-F402-4EDF-BE46-F1893A8EE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1836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BEF7C-BC70-4F14-8CA4-FE01E5C02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40D35D0-BB4C-46F2-BFFB-2092D71D9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472B83-42A0-4D95-9513-6EECB6737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14.10.2024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7F233D-3AD8-4C71-B934-79C2A2690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349DDB-676C-41E2-A90D-D86FB69ED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74263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3859DDB-3BFF-43BE-BA32-99AD44AA0B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5633F6F-8BA3-4B31-9095-0D9F029A1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F6BE10-1AC0-4E96-AC15-8CC912975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14.10.2024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377001-98DF-42E5-9C92-9D3598480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19757E-780A-4B75-8584-C7D2780B2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75669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22241E-5108-4618-AD58-AC315A3E5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C02880-51E9-4A8B-B1D0-65EAD429F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BD675A-BE7A-445B-AF1A-5A2305ED5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14.10.2024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D1E763-6015-4BE4-8BA1-FE19A1173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5DC628-855A-47EA-8DDD-07BD17152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61623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E23E3-57D1-4CB6-9D0B-A151B6D73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3C0D92-5014-48A9-A930-6412AF495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FE8448-1A0F-436F-9DFE-097BB3397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14.10.2024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4782DE-A7FC-4E7E-AD9D-8BE9ECF20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537762-17F6-4EAC-8222-C3B9A8D2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26369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58E006-C890-4EF5-9894-20F35F0B4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8FA37A-0BC4-4380-A404-491B2A5BA1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EDDD763-463F-4F5E-AA23-468147DF0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28E988C-950F-471B-882B-89EC56117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14.10.2024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2BEA40A-CD45-4DF8-9E67-6DA27FB5D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48A8BC7-73D6-4D0D-876D-9EDADFB27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77395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CDE4F7-B30F-4014-9215-3C54979D0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4B9537-9E40-44CB-9B81-BA4C57FB5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C7DBC39-4189-4164-8E84-224936F97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38201C9-C704-45DD-86E3-60C60C412F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3B53760-9466-45B1-A111-BE53B4FC24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7A25312-3E49-4AF0-8ED0-D2B2792F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14.10.2024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5F2D2FA-A8B9-4A0E-A92F-39F010AA5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0A8294-8E30-4418-B061-10EB0C60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25429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1EE5DE-27C8-422D-8293-F72DDB063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5A2B3D6-254D-46FD-98DC-E1AFA55DD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14.10.2024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ADF0E6-F9D0-443C-ADC1-826FD89D3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7881B6-7CAB-4D98-BAEA-212B4B405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73118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9F78870-8CB3-4E41-948A-94E75DB49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14.10.2024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B4B8CC8-F925-4612-8F70-F8296F78C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57B0F1-5864-4C81-A351-71E510E5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72750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952CED-1C81-4651-8357-BEFCBEC4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FA4C5B-30E5-4078-BDBB-5E9FDDB95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13152E4-E64C-4BC0-B23C-1B9EA5071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5FEB00B-3106-4132-A44A-02E0C7260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14.10.2024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A90746-31AC-4D18-BCF3-57F79A8D6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53605E1-410B-4C0F-804D-C68BA28E4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55398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EE6D1C-5725-47A9-974B-180539CD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DEEC653-282A-4A60-9C9A-DCD7F46DDC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6424C62-FD30-42B9-ABEA-697B3017D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056BCEA-C8C1-4D3E-A2EC-9AA627CAF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14.10.2024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C43C57B-EEB6-4605-8782-547E5844C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EC263C2-22DD-4D73-B851-84C757F6F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29120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205B5F9-1845-4D37-87F3-8D6A7B5D1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7AF4A4-8303-4E20-9333-EAFC393BF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335EBC-C293-4E64-91DE-C36DDD7873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8C02A-EAAC-4CCD-A2BC-409B8E64CC8C}" type="datetimeFigureOut">
              <a:rPr lang="de-AT" smtClean="0"/>
              <a:t>14.10.2024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B097BF-6CE0-4004-9876-26CA72E5C7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35E5B5-C09B-414F-AB6F-E6031BB0C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6481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rstandard.at/story/3000000240495/komet-tsuchinshan-atlas-zeigte-sich-kurz-in-wien" TargetMode="External"/><Relationship Id="rId2" Type="http://schemas.openxmlformats.org/officeDocument/2006/relationships/hyperlink" Target="https://sternfreunde.de/2024/10/04/komet-c-2023-a3-tsuchinshan-atlas-am-abendhimmel/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551A8C-CF81-4D2A-8271-2CD4DED5D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556" y="4581951"/>
            <a:ext cx="8666922" cy="1311947"/>
          </a:xfrm>
        </p:spPr>
        <p:txBody>
          <a:bodyPr>
            <a:normAutofit/>
          </a:bodyPr>
          <a:lstStyle/>
          <a:p>
            <a:pPr algn="l"/>
            <a:r>
              <a:rPr lang="de-AT" sz="40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Komet </a:t>
            </a:r>
            <a:r>
              <a:rPr lang="de-AT" sz="4000" b="1" dirty="0" err="1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Tsuchinshan</a:t>
            </a:r>
            <a:r>
              <a:rPr lang="de-AT" sz="40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-Atlas </a:t>
            </a:r>
            <a:br>
              <a:rPr lang="de-AT" sz="40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</a:br>
            <a:r>
              <a:rPr lang="de-AT" sz="40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(C/2023 A3)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1388203-FA53-4F6E-A81E-341E927D4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061460"/>
          </a:xfrm>
          <a:prstGeom prst="rect">
            <a:avLst/>
          </a:prstGeom>
        </p:spPr>
      </p:pic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5EDE0508-057A-5ED9-2AB5-C245F564BE96}"/>
              </a:ext>
            </a:extLst>
          </p:cNvPr>
          <p:cNvCxnSpPr>
            <a:cxnSpLocks/>
          </p:cNvCxnSpPr>
          <p:nvPr/>
        </p:nvCxnSpPr>
        <p:spPr>
          <a:xfrm>
            <a:off x="596348" y="4542187"/>
            <a:ext cx="80507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4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E9B1C5-48FE-475E-8ACA-F00F94A37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66" y="348906"/>
            <a:ext cx="10515600" cy="1325563"/>
          </a:xfrm>
        </p:spPr>
        <p:txBody>
          <a:bodyPr>
            <a:normAutofit/>
          </a:bodyPr>
          <a:lstStyle/>
          <a:p>
            <a:r>
              <a:rPr lang="de-AT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Größe des </a:t>
            </a:r>
            <a:r>
              <a:rPr lang="de-AT" sz="36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Kometen </a:t>
            </a:r>
            <a:r>
              <a:rPr lang="de-AT" sz="3600" b="1" dirty="0" err="1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Tsuchinshan</a:t>
            </a:r>
            <a:r>
              <a:rPr lang="de-AT" sz="36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-Atlas, wenn er so</a:t>
            </a:r>
            <a:r>
              <a:rPr lang="de-AT" sz="3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AT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weit wie der Mond von der Erde entfernt wäre.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FACF4AB-68E9-4B19-8313-CFC7D5365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6540"/>
            <a:ext cx="12192000" cy="406146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755266A-0686-4A2B-BB47-A7A82C5DD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691" y="2351263"/>
            <a:ext cx="4800874" cy="400602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3BF2228-B02C-4EA4-A4E9-04FA3BB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954" y="4258378"/>
            <a:ext cx="466725" cy="39052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715FE04-C53E-4F68-A505-DE82042B241F}"/>
              </a:ext>
            </a:extLst>
          </p:cNvPr>
          <p:cNvSpPr/>
          <p:nvPr/>
        </p:nvSpPr>
        <p:spPr>
          <a:xfrm>
            <a:off x="5225142" y="4539341"/>
            <a:ext cx="77191" cy="78064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C5C99D7B-8A55-4DF5-BA1D-022682007593}"/>
              </a:ext>
            </a:extLst>
          </p:cNvPr>
          <p:cNvCxnSpPr>
            <a:cxnSpLocks/>
          </p:cNvCxnSpPr>
          <p:nvPr/>
        </p:nvCxnSpPr>
        <p:spPr>
          <a:xfrm>
            <a:off x="5302333" y="4638964"/>
            <a:ext cx="793667" cy="221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5C2C078E-B655-4311-9D9A-3D70247C6691}"/>
              </a:ext>
            </a:extLst>
          </p:cNvPr>
          <p:cNvSpPr txBox="1"/>
          <p:nvPr/>
        </p:nvSpPr>
        <p:spPr>
          <a:xfrm>
            <a:off x="550740" y="1707846"/>
            <a:ext cx="4791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Kern: 2 bis 4 km</a:t>
            </a:r>
          </a:p>
          <a:p>
            <a:r>
              <a:rPr lang="de-AT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Koma (Gashülle um den Kometen): </a:t>
            </a:r>
            <a:br>
              <a:rPr lang="de-AT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de-AT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mehrere 100 000 km Durchmesser</a:t>
            </a:r>
          </a:p>
        </p:txBody>
      </p:sp>
    </p:spTree>
    <p:extLst>
      <p:ext uri="{BB962C8B-B14F-4D97-AF65-F5344CB8AC3E}">
        <p14:creationId xmlns:p14="http://schemas.microsoft.com/office/powerpoint/2010/main" val="2134382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C30CEC6-1F2D-42F5-B83E-046FFB6B5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B1BB7397-FCA3-439B-90BC-E46502669494}"/>
              </a:ext>
            </a:extLst>
          </p:cNvPr>
          <p:cNvSpPr txBox="1">
            <a:spLocks/>
          </p:cNvSpPr>
          <p:nvPr/>
        </p:nvSpPr>
        <p:spPr>
          <a:xfrm>
            <a:off x="198120" y="1206126"/>
            <a:ext cx="10515600" cy="2922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Sehr trockene Luft: bis unter 10%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Kaum Lichtverschmutzung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Wolkenlos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Hohe Berge für Observatorien</a:t>
            </a:r>
          </a:p>
        </p:txBody>
      </p:sp>
      <p:sp>
        <p:nvSpPr>
          <p:cNvPr id="6" name="Titel 10">
            <a:extLst>
              <a:ext uri="{FF2B5EF4-FFF2-40B4-BE49-F238E27FC236}">
                <a16:creationId xmlns:a16="http://schemas.microsoft.com/office/drawing/2014/main" id="{8A1E0288-6783-479D-B5CC-4B53D51FCC29}"/>
              </a:ext>
            </a:extLst>
          </p:cNvPr>
          <p:cNvSpPr txBox="1">
            <a:spLocks/>
          </p:cNvSpPr>
          <p:nvPr/>
        </p:nvSpPr>
        <p:spPr>
          <a:xfrm>
            <a:off x="393585" y="299319"/>
            <a:ext cx="10515600" cy="90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200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Atacamawüste in Chile – ideal für Astronomen</a:t>
            </a:r>
            <a:endParaRPr lang="de-DE" sz="3200" b="1" dirty="0">
              <a:solidFill>
                <a:schemeClr val="bg1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sp>
        <p:nvSpPr>
          <p:cNvPr id="9" name="Legende: Linie 5">
            <a:extLst>
              <a:ext uri="{FF2B5EF4-FFF2-40B4-BE49-F238E27FC236}">
                <a16:creationId xmlns:a16="http://schemas.microsoft.com/office/drawing/2014/main" id="{BD54DD51-3B32-447B-A932-A9EBB6CC0A6D}"/>
              </a:ext>
            </a:extLst>
          </p:cNvPr>
          <p:cNvSpPr/>
          <p:nvPr/>
        </p:nvSpPr>
        <p:spPr>
          <a:xfrm>
            <a:off x="4869966" y="2289266"/>
            <a:ext cx="2119229" cy="704308"/>
          </a:xfrm>
          <a:prstGeom prst="borderCallout1">
            <a:avLst>
              <a:gd name="adj1" fmla="val 105208"/>
              <a:gd name="adj2" fmla="val 54608"/>
              <a:gd name="adj3" fmla="val 154219"/>
              <a:gd name="adj4" fmla="val 8226"/>
            </a:avLst>
          </a:prstGeom>
          <a:solidFill>
            <a:schemeClr val="bg2">
              <a:lumMod val="50000"/>
              <a:alpha val="2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Vulkan Licancabur</a:t>
            </a:r>
            <a:b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5920 m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B872C3E-7DFF-4C67-AAEB-7018136218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2" r="3997"/>
          <a:stretch/>
        </p:blipFill>
        <p:spPr>
          <a:xfrm>
            <a:off x="8167596" y="1102982"/>
            <a:ext cx="3826284" cy="2019901"/>
          </a:xfrm>
          <a:prstGeom prst="rect">
            <a:avLst/>
          </a:prstGeom>
        </p:spPr>
      </p:pic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C81E2B0B-20A3-49BB-8EC1-37FB9989CF8B}"/>
              </a:ext>
            </a:extLst>
          </p:cNvPr>
          <p:cNvCxnSpPr/>
          <p:nvPr/>
        </p:nvCxnSpPr>
        <p:spPr>
          <a:xfrm>
            <a:off x="10798629" y="3142047"/>
            <a:ext cx="788126" cy="573906"/>
          </a:xfrm>
          <a:prstGeom prst="line">
            <a:avLst/>
          </a:prstGeom>
          <a:solidFill>
            <a:schemeClr val="bg2">
              <a:lumMod val="50000"/>
              <a:alpha val="2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224CED31-7AF0-4D9F-B820-1285FAAB0831}"/>
              </a:ext>
            </a:extLst>
          </p:cNvPr>
          <p:cNvSpPr txBox="1"/>
          <p:nvPr/>
        </p:nvSpPr>
        <p:spPr>
          <a:xfrm>
            <a:off x="7481608" y="3165998"/>
            <a:ext cx="4903202" cy="3112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de-DE"/>
            </a:defPPr>
            <a:lvl1pPr marL="228600" indent="-22860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de-AT" sz="1600" dirty="0"/>
              <a:t>Alma Observatorium auf 5100 m Höhe</a:t>
            </a:r>
          </a:p>
        </p:txBody>
      </p:sp>
    </p:spTree>
    <p:extLst>
      <p:ext uri="{BB962C8B-B14F-4D97-AF65-F5344CB8AC3E}">
        <p14:creationId xmlns:p14="http://schemas.microsoft.com/office/powerpoint/2010/main" val="3454139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08D62B-4D5F-40F7-9D7A-3555CD5F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Weitere Links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3F2413F-BFED-4CA2-B443-C3CA8DBA2CDB}"/>
              </a:ext>
            </a:extLst>
          </p:cNvPr>
          <p:cNvSpPr txBox="1"/>
          <p:nvPr/>
        </p:nvSpPr>
        <p:spPr>
          <a:xfrm>
            <a:off x="778823" y="1603609"/>
            <a:ext cx="60950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/>
              <a:t>Die Vereinigung der Sternenfreunde hat auf ihrer Webseite eine Grafik veröffentlicht, auf der zu sehen ist, wann der Komet gut zu sehen ist.</a:t>
            </a:r>
          </a:p>
          <a:p>
            <a:r>
              <a:rPr lang="de-AT" i="1" dirty="0">
                <a:hlinkClick r:id="rId2"/>
              </a:rPr>
              <a:t>https://sternfreunde.de/2024/10/04/komet-c-2023-a3-tsuchinshan-atlas-am-abendhimmel/</a:t>
            </a:r>
            <a:endParaRPr lang="de-AT" i="1" dirty="0"/>
          </a:p>
          <a:p>
            <a:endParaRPr lang="de-AT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0A8A5D8-3B4B-43B6-9107-0E72AD0A8BD4}"/>
              </a:ext>
            </a:extLst>
          </p:cNvPr>
          <p:cNvSpPr txBox="1"/>
          <p:nvPr/>
        </p:nvSpPr>
        <p:spPr>
          <a:xfrm>
            <a:off x="778823" y="3357935"/>
            <a:ext cx="60950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/>
              <a:t>Zeitung DERSTANDARD</a:t>
            </a:r>
            <a:endParaRPr lang="de-AT" dirty="0">
              <a:hlinkClick r:id="rId3"/>
            </a:endParaRPr>
          </a:p>
          <a:p>
            <a:r>
              <a:rPr lang="de-AT" dirty="0">
                <a:hlinkClick r:id="rId3"/>
              </a:rPr>
              <a:t>https://www.derstandard.at/story/3000000240495/komet-tsuchinshan-atlas-zeigte-sich-kurz-in-wien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07356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1388203-FA53-4F6E-A81E-341E927D4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54145"/>
            <a:ext cx="12190019" cy="4060800"/>
          </a:xfrm>
          <a:prstGeom prst="rect">
            <a:avLst/>
          </a:prstGeom>
        </p:spPr>
      </p:pic>
      <p:sp>
        <p:nvSpPr>
          <p:cNvPr id="4" name="Legende: Linie 3">
            <a:extLst>
              <a:ext uri="{FF2B5EF4-FFF2-40B4-BE49-F238E27FC236}">
                <a16:creationId xmlns:a16="http://schemas.microsoft.com/office/drawing/2014/main" id="{67346026-9F88-42F3-820B-5FEC36C28DCE}"/>
              </a:ext>
            </a:extLst>
          </p:cNvPr>
          <p:cNvSpPr/>
          <p:nvPr/>
        </p:nvSpPr>
        <p:spPr>
          <a:xfrm>
            <a:off x="3186847" y="2708127"/>
            <a:ext cx="1186370" cy="704307"/>
          </a:xfrm>
          <a:prstGeom prst="borderCallout1">
            <a:avLst>
              <a:gd name="adj1" fmla="val 105208"/>
              <a:gd name="adj2" fmla="val 54608"/>
              <a:gd name="adj3" fmla="val 268751"/>
              <a:gd name="adj4" fmla="val -11274"/>
            </a:avLst>
          </a:prstGeom>
          <a:solidFill>
            <a:schemeClr val="bg2">
              <a:lumMod val="50000"/>
              <a:alpha val="50000"/>
            </a:schemeClr>
          </a:solidFill>
          <a:ln w="12700">
            <a:solidFill>
              <a:schemeClr val="bg2">
                <a:lumMod val="1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Mond* geht auf</a:t>
            </a:r>
          </a:p>
        </p:txBody>
      </p:sp>
      <p:sp>
        <p:nvSpPr>
          <p:cNvPr id="6" name="Legende: Linie 5">
            <a:extLst>
              <a:ext uri="{FF2B5EF4-FFF2-40B4-BE49-F238E27FC236}">
                <a16:creationId xmlns:a16="http://schemas.microsoft.com/office/drawing/2014/main" id="{188C596D-A161-4B12-A6FF-70B6B04DE6B2}"/>
              </a:ext>
            </a:extLst>
          </p:cNvPr>
          <p:cNvSpPr/>
          <p:nvPr/>
        </p:nvSpPr>
        <p:spPr>
          <a:xfrm>
            <a:off x="435127" y="2903594"/>
            <a:ext cx="2119229" cy="704308"/>
          </a:xfrm>
          <a:prstGeom prst="borderCallout1">
            <a:avLst>
              <a:gd name="adj1" fmla="val 105208"/>
              <a:gd name="adj2" fmla="val 54608"/>
              <a:gd name="adj3" fmla="val 196877"/>
              <a:gd name="adj4" fmla="val 74489"/>
            </a:avLst>
          </a:prstGeom>
          <a:solidFill>
            <a:schemeClr val="bg2">
              <a:lumMod val="50000"/>
              <a:alpha val="2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Vulkan Licancabur</a:t>
            </a:r>
            <a:b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5920 m</a:t>
            </a:r>
          </a:p>
        </p:txBody>
      </p:sp>
      <p:sp>
        <p:nvSpPr>
          <p:cNvPr id="8" name="Legende: Linie 7">
            <a:extLst>
              <a:ext uri="{FF2B5EF4-FFF2-40B4-BE49-F238E27FC236}">
                <a16:creationId xmlns:a16="http://schemas.microsoft.com/office/drawing/2014/main" id="{41FCD360-9393-455E-A75F-758134DF2457}"/>
              </a:ext>
            </a:extLst>
          </p:cNvPr>
          <p:cNvSpPr/>
          <p:nvPr/>
        </p:nvSpPr>
        <p:spPr>
          <a:xfrm>
            <a:off x="5145974" y="3014860"/>
            <a:ext cx="2964873" cy="570015"/>
          </a:xfrm>
          <a:prstGeom prst="borderCallout1">
            <a:avLst>
              <a:gd name="adj1" fmla="val 105208"/>
              <a:gd name="adj2" fmla="val 54608"/>
              <a:gd name="adj3" fmla="val 296876"/>
              <a:gd name="adj4" fmla="val 117104"/>
            </a:avLst>
          </a:prstGeom>
          <a:solidFill>
            <a:schemeClr val="bg2">
              <a:lumMod val="50000"/>
              <a:alpha val="2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Komet Tsuchinshan-Atlas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B95E596-AC3B-4A34-B54B-A8D65EF9D132}"/>
              </a:ext>
            </a:extLst>
          </p:cNvPr>
          <p:cNvSpPr txBox="1"/>
          <p:nvPr/>
        </p:nvSpPr>
        <p:spPr>
          <a:xfrm>
            <a:off x="646043" y="5753446"/>
            <a:ext cx="8070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Aufgenommen am 29.9.2024, kurz nach 5 Uhr, Nähe San Pedro, Atacamawüste, Chile</a:t>
            </a:r>
          </a:p>
          <a:p>
            <a:endParaRPr lang="de-AT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de-AT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*Neumond, durch die lange Belichtungszeit eine helle Scheibe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29F697F0-E88F-1B1F-EBDA-71ECCB75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043" y="553966"/>
            <a:ext cx="10707758" cy="906807"/>
          </a:xfrm>
        </p:spPr>
        <p:txBody>
          <a:bodyPr>
            <a:normAutofit/>
          </a:bodyPr>
          <a:lstStyle/>
          <a:p>
            <a:r>
              <a:rPr lang="de-AT" sz="32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Komet </a:t>
            </a:r>
            <a:r>
              <a:rPr lang="de-AT" sz="3200" b="1" dirty="0" err="1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Tsuchinshan</a:t>
            </a:r>
            <a:r>
              <a:rPr lang="de-AT" sz="32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-Atlas (C/2023 A3)</a:t>
            </a:r>
            <a:endParaRPr lang="de-DE" sz="32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710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EF88AA-E46E-4257-8808-42333EB2A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2313"/>
            <a:ext cx="10515600" cy="1173376"/>
          </a:xfrm>
        </p:spPr>
        <p:txBody>
          <a:bodyPr>
            <a:normAutofit/>
          </a:bodyPr>
          <a:lstStyle/>
          <a:p>
            <a:r>
              <a:rPr lang="de-AT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Januar 2023</a:t>
            </a:r>
          </a:p>
          <a:p>
            <a:r>
              <a:rPr lang="de-AT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Observatorien in China und Südafrika</a:t>
            </a:r>
          </a:p>
        </p:txBody>
      </p:sp>
      <p:sp>
        <p:nvSpPr>
          <p:cNvPr id="4" name="Titel 10">
            <a:extLst>
              <a:ext uri="{FF2B5EF4-FFF2-40B4-BE49-F238E27FC236}">
                <a16:creationId xmlns:a16="http://schemas.microsoft.com/office/drawing/2014/main" id="{1620DB38-17D7-69DB-AFBE-A2C2D69BC569}"/>
              </a:ext>
            </a:extLst>
          </p:cNvPr>
          <p:cNvSpPr txBox="1">
            <a:spLocks/>
          </p:cNvSpPr>
          <p:nvPr/>
        </p:nvSpPr>
        <p:spPr>
          <a:xfrm>
            <a:off x="646042" y="1935506"/>
            <a:ext cx="10515600" cy="90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2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Entdeckung</a:t>
            </a:r>
            <a:endParaRPr lang="de-DE" sz="32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81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47D2CD50-A753-41A7-925A-C04F8AF2F0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779345"/>
              </p:ext>
            </p:extLst>
          </p:nvPr>
        </p:nvGraphicFramePr>
        <p:xfrm>
          <a:off x="1030359" y="2593836"/>
          <a:ext cx="8272668" cy="2180769"/>
        </p:xfrm>
        <a:graphic>
          <a:graphicData uri="http://schemas.openxmlformats.org/drawingml/2006/table">
            <a:tbl>
              <a:tblPr firstRow="1" firstCol="1">
                <a:tableStyleId>{17292A2E-F333-43FB-9621-5CBBE7FDCDCB}</a:tableStyleId>
              </a:tblPr>
              <a:tblGrid>
                <a:gridCol w="4321427">
                  <a:extLst>
                    <a:ext uri="{9D8B030D-6E8A-4147-A177-3AD203B41FA5}">
                      <a16:colId xmlns:a16="http://schemas.microsoft.com/office/drawing/2014/main" val="3519373178"/>
                    </a:ext>
                  </a:extLst>
                </a:gridCol>
                <a:gridCol w="3951241">
                  <a:extLst>
                    <a:ext uri="{9D8B030D-6E8A-4147-A177-3AD203B41FA5}">
                      <a16:colId xmlns:a16="http://schemas.microsoft.com/office/drawing/2014/main" val="48019408"/>
                    </a:ext>
                  </a:extLst>
                </a:gridCol>
              </a:tblGrid>
              <a:tr h="3080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Name: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C/2023 A3 (Tsuchinshan-ATLAS)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extLst>
                  <a:ext uri="{0D108BD9-81ED-4DB2-BD59-A6C34878D82A}">
                    <a16:rowId xmlns:a16="http://schemas.microsoft.com/office/drawing/2014/main" val="3337956217"/>
                  </a:ext>
                </a:extLst>
              </a:tr>
              <a:tr h="3080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Typ: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langperiodischer Komet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620164"/>
                  </a:ext>
                </a:extLst>
              </a:tr>
              <a:tr h="3080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Entdeckung: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9. Januar 2023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9804268"/>
                  </a:ext>
                </a:extLst>
              </a:tr>
              <a:tr h="3080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Geschwindigkeit: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56.000 km/h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78339"/>
                  </a:ext>
                </a:extLst>
              </a:tr>
              <a:tr h="3327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größte Annäherung an die Sonne (Perihel):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28. September 2024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936173"/>
                  </a:ext>
                </a:extLst>
              </a:tr>
              <a:tr h="3080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geringster Abstand zur Sonne: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58 Millionen Kilometer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0839856"/>
                  </a:ext>
                </a:extLst>
              </a:tr>
              <a:tr h="3080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größte Annäherung an die Erde: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13. Oktober 2024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74902302"/>
                  </a:ext>
                </a:extLst>
              </a:tr>
            </a:tbl>
          </a:graphicData>
        </a:graphic>
      </p:graphicFrame>
      <p:sp>
        <p:nvSpPr>
          <p:cNvPr id="5" name="Titel 10">
            <a:extLst>
              <a:ext uri="{FF2B5EF4-FFF2-40B4-BE49-F238E27FC236}">
                <a16:creationId xmlns:a16="http://schemas.microsoft.com/office/drawing/2014/main" id="{77EB6FA7-D00A-726F-CD14-86217935B737}"/>
              </a:ext>
            </a:extLst>
          </p:cNvPr>
          <p:cNvSpPr txBox="1">
            <a:spLocks/>
          </p:cNvSpPr>
          <p:nvPr/>
        </p:nvSpPr>
        <p:spPr>
          <a:xfrm>
            <a:off x="646042" y="1716848"/>
            <a:ext cx="10515600" cy="90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2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Daten</a:t>
            </a:r>
            <a:endParaRPr lang="de-DE" sz="32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497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9D64E8-2E4A-4FDB-B401-08DBB98BE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9165"/>
            <a:ext cx="10515600" cy="29221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Stammen aus den kalten Randgebieten des Sonnensystems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Bestehen aus Staub und Steinchen, die von Eis zusammengehalten werden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Das Eis beginnt zu sublimieren*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Staub und Steinchen lösen sich vom Kometen und bilden den Schweif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Der Schweif wird nicht nachgezogen, wird immer neu gebildet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DD2BE91-3A96-4361-9CB0-9DE4AEB3375F}"/>
              </a:ext>
            </a:extLst>
          </p:cNvPr>
          <p:cNvSpPr txBox="1"/>
          <p:nvPr/>
        </p:nvSpPr>
        <p:spPr>
          <a:xfrm>
            <a:off x="838200" y="5112991"/>
            <a:ext cx="8015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/>
              <a:t>* Sublimation: direkter Übergang eines Stoffes vom festen in den gasförmigen Aggregatzustand.</a:t>
            </a:r>
            <a:br>
              <a:rPr lang="de-AT" sz="1400" dirty="0"/>
            </a:br>
            <a:r>
              <a:rPr lang="de-AT" sz="1400" dirty="0"/>
              <a:t>Hier: Das Eis verdampft, ohne zuerst zu schmelzen.</a:t>
            </a:r>
          </a:p>
        </p:txBody>
      </p:sp>
      <p:sp>
        <p:nvSpPr>
          <p:cNvPr id="7" name="Titel 10">
            <a:extLst>
              <a:ext uri="{FF2B5EF4-FFF2-40B4-BE49-F238E27FC236}">
                <a16:creationId xmlns:a16="http://schemas.microsoft.com/office/drawing/2014/main" id="{A25D6353-938D-7CF2-4A44-A96E00CBD389}"/>
              </a:ext>
            </a:extLst>
          </p:cNvPr>
          <p:cNvSpPr txBox="1">
            <a:spLocks/>
          </p:cNvSpPr>
          <p:nvPr/>
        </p:nvSpPr>
        <p:spPr>
          <a:xfrm>
            <a:off x="646042" y="772629"/>
            <a:ext cx="10515600" cy="90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2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Was ist ein Komet?</a:t>
            </a:r>
            <a:endParaRPr lang="de-DE" sz="32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011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0">
            <a:extLst>
              <a:ext uri="{FF2B5EF4-FFF2-40B4-BE49-F238E27FC236}">
                <a16:creationId xmlns:a16="http://schemas.microsoft.com/office/drawing/2014/main" id="{1C0D75FD-98EE-FD4A-DDEB-0762980394C7}"/>
              </a:ext>
            </a:extLst>
          </p:cNvPr>
          <p:cNvSpPr txBox="1">
            <a:spLocks/>
          </p:cNvSpPr>
          <p:nvPr/>
        </p:nvSpPr>
        <p:spPr>
          <a:xfrm>
            <a:off x="646042" y="1905690"/>
            <a:ext cx="10515600" cy="90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2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Langeperiodischer Komet</a:t>
            </a:r>
            <a:endParaRPr lang="de-DE" sz="32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502515A7-0915-673A-8AC5-A36DC7720C30}"/>
              </a:ext>
            </a:extLst>
          </p:cNvPr>
          <p:cNvSpPr txBox="1">
            <a:spLocks/>
          </p:cNvSpPr>
          <p:nvPr/>
        </p:nvSpPr>
        <p:spPr>
          <a:xfrm>
            <a:off x="838200" y="2902225"/>
            <a:ext cx="10515600" cy="3061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Umkreist die Sonne auf einer extrem langgezogenen Bahn</a:t>
            </a:r>
          </a:p>
          <a:p>
            <a:r>
              <a:rPr lang="de-AT" sz="2400" dirty="0"/>
              <a:t>Könnte sich in 70 000 Jahren wieder der Erde nähern </a:t>
            </a:r>
          </a:p>
        </p:txBody>
      </p:sp>
    </p:spTree>
    <p:extLst>
      <p:ext uri="{BB962C8B-B14F-4D97-AF65-F5344CB8AC3E}">
        <p14:creationId xmlns:p14="http://schemas.microsoft.com/office/powerpoint/2010/main" val="318261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9DAF502-7A6A-43FD-B5AC-6D96D19733C2}"/>
              </a:ext>
            </a:extLst>
          </p:cNvPr>
          <p:cNvSpPr txBox="1"/>
          <p:nvPr/>
        </p:nvSpPr>
        <p:spPr>
          <a:xfrm>
            <a:off x="699738" y="2714189"/>
            <a:ext cx="6406740" cy="1428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Kern: 1 bis 10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Koma (Gashülle um den Kometen): mehrere 100 000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Schweif: könnte bis 100 Mio. km lang werden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75939EB-9234-458A-9129-08DEB8E1A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15" t="1939" r="19055" b="193"/>
          <a:stretch/>
        </p:blipFill>
        <p:spPr>
          <a:xfrm>
            <a:off x="7605498" y="1021739"/>
            <a:ext cx="3530496" cy="4891657"/>
          </a:xfrm>
          <a:prstGeom prst="rect">
            <a:avLst/>
          </a:prstGeom>
        </p:spPr>
      </p:pic>
      <p:sp>
        <p:nvSpPr>
          <p:cNvPr id="3" name="Titel 10">
            <a:extLst>
              <a:ext uri="{FF2B5EF4-FFF2-40B4-BE49-F238E27FC236}">
                <a16:creationId xmlns:a16="http://schemas.microsoft.com/office/drawing/2014/main" id="{1A9FF464-A4A5-F896-5DA8-ECDE64ECDC26}"/>
              </a:ext>
            </a:extLst>
          </p:cNvPr>
          <p:cNvSpPr txBox="1">
            <a:spLocks/>
          </p:cNvSpPr>
          <p:nvPr/>
        </p:nvSpPr>
        <p:spPr>
          <a:xfrm>
            <a:off x="699738" y="1935508"/>
            <a:ext cx="10515600" cy="90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2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Größe</a:t>
            </a:r>
            <a:endParaRPr lang="de-DE" sz="32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09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551A8C-CF81-4D2A-8271-2CD4DED5D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990" y="882566"/>
            <a:ext cx="9549739" cy="587827"/>
          </a:xfrm>
        </p:spPr>
        <p:txBody>
          <a:bodyPr>
            <a:normAutofit/>
          </a:bodyPr>
          <a:lstStyle/>
          <a:p>
            <a:pPr algn="l"/>
            <a:r>
              <a:rPr lang="de-AT" sz="18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Komet </a:t>
            </a:r>
            <a:r>
              <a:rPr lang="de-AT" sz="1800" b="1" dirty="0" err="1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Tsuchinshan</a:t>
            </a:r>
            <a:r>
              <a:rPr lang="de-AT" sz="18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-Atlas (C/2023 A3)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B95E596-AC3B-4A34-B54B-A8D65EF9D132}"/>
              </a:ext>
            </a:extLst>
          </p:cNvPr>
          <p:cNvSpPr txBox="1"/>
          <p:nvPr/>
        </p:nvSpPr>
        <p:spPr>
          <a:xfrm>
            <a:off x="447990" y="1510149"/>
            <a:ext cx="730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Welche Größe hätte der Komet, wenn er denselben Abstand wie der Mond von der Erde hätte? Wie groß wäre er?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21A7B13-149C-DF45-93CC-CB8BCE684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38" y="2797200"/>
            <a:ext cx="12190019" cy="4060800"/>
          </a:xfrm>
          <a:prstGeom prst="rect">
            <a:avLst/>
          </a:prstGeom>
        </p:spPr>
      </p:pic>
      <p:sp>
        <p:nvSpPr>
          <p:cNvPr id="9" name="Legende: Linie 3">
            <a:extLst>
              <a:ext uri="{FF2B5EF4-FFF2-40B4-BE49-F238E27FC236}">
                <a16:creationId xmlns:a16="http://schemas.microsoft.com/office/drawing/2014/main" id="{09D4AA93-E5DC-B2C9-A376-A82144B04F0D}"/>
              </a:ext>
            </a:extLst>
          </p:cNvPr>
          <p:cNvSpPr/>
          <p:nvPr/>
        </p:nvSpPr>
        <p:spPr>
          <a:xfrm>
            <a:off x="3186846" y="3951182"/>
            <a:ext cx="1186370" cy="704307"/>
          </a:xfrm>
          <a:prstGeom prst="borderCallout1">
            <a:avLst>
              <a:gd name="adj1" fmla="val 105208"/>
              <a:gd name="adj2" fmla="val 54608"/>
              <a:gd name="adj3" fmla="val 268751"/>
              <a:gd name="adj4" fmla="val -11274"/>
            </a:avLst>
          </a:prstGeom>
          <a:solidFill>
            <a:schemeClr val="bg2">
              <a:lumMod val="50000"/>
              <a:alpha val="50000"/>
            </a:schemeClr>
          </a:solidFill>
          <a:ln w="12700">
            <a:solidFill>
              <a:schemeClr val="bg2">
                <a:lumMod val="1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Mond geht auf</a:t>
            </a:r>
          </a:p>
        </p:txBody>
      </p:sp>
      <p:sp>
        <p:nvSpPr>
          <p:cNvPr id="10" name="Legende: Linie 5">
            <a:extLst>
              <a:ext uri="{FF2B5EF4-FFF2-40B4-BE49-F238E27FC236}">
                <a16:creationId xmlns:a16="http://schemas.microsoft.com/office/drawing/2014/main" id="{32179759-7630-AB0C-EF0B-9B82B440C145}"/>
              </a:ext>
            </a:extLst>
          </p:cNvPr>
          <p:cNvSpPr/>
          <p:nvPr/>
        </p:nvSpPr>
        <p:spPr>
          <a:xfrm>
            <a:off x="435126" y="4146649"/>
            <a:ext cx="2119229" cy="704308"/>
          </a:xfrm>
          <a:prstGeom prst="borderCallout1">
            <a:avLst>
              <a:gd name="adj1" fmla="val 105208"/>
              <a:gd name="adj2" fmla="val 54608"/>
              <a:gd name="adj3" fmla="val 173272"/>
              <a:gd name="adj4" fmla="val 70847"/>
            </a:avLst>
          </a:prstGeom>
          <a:solidFill>
            <a:schemeClr val="bg2">
              <a:lumMod val="50000"/>
              <a:alpha val="2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Vulkan Licancabur</a:t>
            </a:r>
            <a:b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5920 m</a:t>
            </a:r>
          </a:p>
        </p:txBody>
      </p:sp>
      <p:sp>
        <p:nvSpPr>
          <p:cNvPr id="11" name="Legende: Linie 7">
            <a:extLst>
              <a:ext uri="{FF2B5EF4-FFF2-40B4-BE49-F238E27FC236}">
                <a16:creationId xmlns:a16="http://schemas.microsoft.com/office/drawing/2014/main" id="{9CDB1D6D-5809-A154-85A8-26CB45731EE7}"/>
              </a:ext>
            </a:extLst>
          </p:cNvPr>
          <p:cNvSpPr/>
          <p:nvPr/>
        </p:nvSpPr>
        <p:spPr>
          <a:xfrm>
            <a:off x="5145973" y="4257915"/>
            <a:ext cx="2964873" cy="570015"/>
          </a:xfrm>
          <a:prstGeom prst="borderCallout1">
            <a:avLst>
              <a:gd name="adj1" fmla="val 105208"/>
              <a:gd name="adj2" fmla="val 54608"/>
              <a:gd name="adj3" fmla="val 296876"/>
              <a:gd name="adj4" fmla="val 117104"/>
            </a:avLst>
          </a:prstGeom>
          <a:solidFill>
            <a:schemeClr val="bg2">
              <a:lumMod val="50000"/>
              <a:alpha val="2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Komet </a:t>
            </a:r>
            <a:r>
              <a:rPr lang="de-AT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Tsuchinshan</a:t>
            </a:r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-Atlas </a:t>
            </a:r>
          </a:p>
        </p:txBody>
      </p:sp>
    </p:spTree>
    <p:extLst>
      <p:ext uri="{BB962C8B-B14F-4D97-AF65-F5344CB8AC3E}">
        <p14:creationId xmlns:p14="http://schemas.microsoft.com/office/powerpoint/2010/main" val="825942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146FCB4-519F-4168-B290-213E808C0A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2" t="73610" r="75017" b="20103"/>
          <a:stretch/>
        </p:blipFill>
        <p:spPr>
          <a:xfrm>
            <a:off x="1008268" y="2066154"/>
            <a:ext cx="230707" cy="22045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3A60052-51AC-4D2B-90C6-54EF4B56B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232" y="2255383"/>
            <a:ext cx="4630526" cy="386388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E33F04A-9457-4B32-9CA3-EB170A952839}"/>
              </a:ext>
            </a:extLst>
          </p:cNvPr>
          <p:cNvSpPr txBox="1"/>
          <p:nvPr/>
        </p:nvSpPr>
        <p:spPr>
          <a:xfrm>
            <a:off x="913136" y="1419823"/>
            <a:ext cx="3319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Als Vergleich dient uns der Mond auf dem Foto.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F93877D-895F-4816-B454-C0D65B7873B0}"/>
              </a:ext>
            </a:extLst>
          </p:cNvPr>
          <p:cNvSpPr txBox="1"/>
          <p:nvPr/>
        </p:nvSpPr>
        <p:spPr>
          <a:xfrm>
            <a:off x="5462852" y="1650730"/>
            <a:ext cx="2735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Größe des Kometen auf dem Foto, 175-fache Vergrößerung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25BD677-A225-461D-B565-B0152AFD9062}"/>
              </a:ext>
            </a:extLst>
          </p:cNvPr>
          <p:cNvSpPr txBox="1"/>
          <p:nvPr/>
        </p:nvSpPr>
        <p:spPr>
          <a:xfrm>
            <a:off x="913136" y="3200403"/>
            <a:ext cx="30923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Hinweis</a:t>
            </a:r>
            <a:r>
              <a:rPr lang="de-AT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Der Komet wurde 175-fach vergrößert, da dieser ja ca. 175-mal so weit wie der Mond von der Erde entfernt ist.</a:t>
            </a:r>
            <a:br>
              <a:rPr lang="de-AT" i="1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de-AT" i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de-AT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Würde der Komet nur so weit wie der Mond von der Erde entfernt sein, würde dieser möglicherweise so groß am Himmel erscheinen.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DDAB88B-AC26-4C2F-BB51-73EB976A8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252" y="1458331"/>
            <a:ext cx="466725" cy="390525"/>
          </a:xfrm>
          <a:prstGeom prst="rect">
            <a:avLst/>
          </a:prstGeom>
        </p:spPr>
      </p:pic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90FA5F63-23CE-452D-8776-44041ED26B3C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9012252" y="1848856"/>
            <a:ext cx="233363" cy="356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el 10">
            <a:extLst>
              <a:ext uri="{FF2B5EF4-FFF2-40B4-BE49-F238E27FC236}">
                <a16:creationId xmlns:a16="http://schemas.microsoft.com/office/drawing/2014/main" id="{26672A63-CE14-FA47-B943-5AB07E13752B}"/>
              </a:ext>
            </a:extLst>
          </p:cNvPr>
          <p:cNvSpPr txBox="1">
            <a:spLocks/>
          </p:cNvSpPr>
          <p:nvPr/>
        </p:nvSpPr>
        <p:spPr>
          <a:xfrm>
            <a:off x="646042" y="365125"/>
            <a:ext cx="10515600" cy="90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2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Größe des Kometen</a:t>
            </a:r>
            <a:endParaRPr lang="de-DE" sz="32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4776E2D-DB2D-8E8D-7D92-6AAEBE637488}"/>
              </a:ext>
            </a:extLst>
          </p:cNvPr>
          <p:cNvSpPr/>
          <p:nvPr/>
        </p:nvSpPr>
        <p:spPr>
          <a:xfrm>
            <a:off x="9230603" y="1666939"/>
            <a:ext cx="150399" cy="1521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85241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478</Words>
  <Application>Microsoft Office PowerPoint</Application>
  <PresentationFormat>Breitbild</PresentationFormat>
  <Paragraphs>65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Source Sans Pro</vt:lpstr>
      <vt:lpstr>Source Sans Pro SemiBold</vt:lpstr>
      <vt:lpstr>Office</vt:lpstr>
      <vt:lpstr>Komet Tsuchinshan-Atlas  (C/2023 A3)</vt:lpstr>
      <vt:lpstr>Komet Tsuchinshan-Atlas (C/2023 A3)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Komet Tsuchinshan-Atlas (C/2023 A3)</vt:lpstr>
      <vt:lpstr>PowerPoint-Präsentation</vt:lpstr>
      <vt:lpstr>Größe des Kometen Tsuchinshan-Atlas, wenn er so weit wie der Mond von der Erde entfernt wäre.</vt:lpstr>
      <vt:lpstr>PowerPoint-Präsentation</vt:lpstr>
      <vt:lpstr>Weitere 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Komet Tsuchinshan-Atlas (C/2023 A3)</dc:title>
  <dc:creator>Alois Klotz</dc:creator>
  <cp:lastModifiedBy>Alois Klotz</cp:lastModifiedBy>
  <cp:revision>38</cp:revision>
  <dcterms:created xsi:type="dcterms:W3CDTF">2024-10-11T08:08:51Z</dcterms:created>
  <dcterms:modified xsi:type="dcterms:W3CDTF">2024-10-14T20:00:00Z</dcterms:modified>
</cp:coreProperties>
</file>